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72" r:id="rId4"/>
    <p:sldId id="29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83" r:id="rId17"/>
    <p:sldId id="284" r:id="rId18"/>
    <p:sldId id="286" r:id="rId19"/>
    <p:sldId id="287" r:id="rId20"/>
    <p:sldId id="288" r:id="rId21"/>
    <p:sldId id="289" r:id="rId22"/>
    <p:sldId id="2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1127A-1766-43EC-9B93-6E146B944642}" v="142" dt="2024-08-12T12:05:30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6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coperez@uade.edu.ar" TargetMode="External"/><Relationship Id="rId2" Type="http://schemas.openxmlformats.org/officeDocument/2006/relationships/hyperlink" Target="https://github.com/NicolasPerezUNLaSMN/PROG_AVANZADA_UADE_C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cepto.de/problema/" TargetMode="External"/><Relationship Id="rId2" Type="http://schemas.openxmlformats.org/officeDocument/2006/relationships/hyperlink" Target="https://concepto.de/algoritmo-en-informatic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concepto.de/computacio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ycjx-trVrs&amp;list=PLbwWly6AYXqeyEJp-949y3MEPaMDpL2Nd&amp;index=2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3E241-9735-4E5B-AB49-469970779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85" y="226488"/>
            <a:ext cx="11516040" cy="1825096"/>
          </a:xfrm>
        </p:spPr>
        <p:txBody>
          <a:bodyPr/>
          <a:lstStyle/>
          <a:p>
            <a:pPr algn="ctr"/>
            <a:r>
              <a:rPr lang="es-AR" dirty="0"/>
              <a:t>Programación </a:t>
            </a:r>
            <a:br>
              <a:rPr lang="es-AR" dirty="0"/>
            </a:br>
            <a:r>
              <a:rPr lang="es-AR" dirty="0"/>
              <a:t>Avanzada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663E95-53DF-429A-9155-E248FB34C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650" y="2054544"/>
            <a:ext cx="11288597" cy="685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s-AR" dirty="0">
                <a:hlinkClick r:id="rId2"/>
              </a:rPr>
              <a:t>https://github.com/NicolasPerezUNLaSMN/PROG_AVANZADA_UADE_C</a:t>
            </a:r>
            <a:endParaRPr lang="es-AR" dirty="0"/>
          </a:p>
          <a:p>
            <a:endParaRPr lang="es-A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9076307-E8AE-4674-8A55-C8188A698BD4}"/>
              </a:ext>
            </a:extLst>
          </p:cNvPr>
          <p:cNvSpPr/>
          <p:nvPr/>
        </p:nvSpPr>
        <p:spPr>
          <a:xfrm>
            <a:off x="239184" y="2397444"/>
            <a:ext cx="11709811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AR" b="1" dirty="0">
              <a:solidFill>
                <a:srgbClr val="000000"/>
              </a:solidFill>
              <a:latin typeface="Times New Roman" panose="02020603050405020304" pitchFamily="18" charset="0"/>
              <a:cs typeface="Times New Roman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5E4519-ACBA-B8BB-619F-368B9B717AAE}"/>
              </a:ext>
            </a:extLst>
          </p:cNvPr>
          <p:cNvSpPr txBox="1"/>
          <p:nvPr/>
        </p:nvSpPr>
        <p:spPr>
          <a:xfrm>
            <a:off x="541441" y="3044784"/>
            <a:ext cx="1108180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-apple-system"/>
              </a:rPr>
              <a:t>Facultad:</a:t>
            </a:r>
            <a:r>
              <a:rPr lang="es-MX" b="0" i="0" dirty="0">
                <a:effectLst/>
                <a:latin typeface="-apple-system"/>
              </a:rPr>
              <a:t> Ingeniería y Ciencias Exactas</a:t>
            </a:r>
          </a:p>
          <a:p>
            <a:pPr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-apple-system"/>
              </a:rPr>
              <a:t>Universidad:</a:t>
            </a:r>
            <a:r>
              <a:rPr lang="es-MX" b="0" i="0" dirty="0">
                <a:effectLst/>
                <a:latin typeface="-apple-system"/>
              </a:rPr>
              <a:t> Universidad Argentina de la Empresa (UADE)</a:t>
            </a:r>
          </a:p>
          <a:p>
            <a:pPr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-apple-system"/>
              </a:rPr>
              <a:t>Materia:</a:t>
            </a:r>
            <a:r>
              <a:rPr lang="es-MX" b="0" i="0" dirty="0">
                <a:effectLst/>
                <a:latin typeface="-apple-system"/>
              </a:rPr>
              <a:t> Programación Avanzada</a:t>
            </a:r>
          </a:p>
          <a:p>
            <a:pPr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-apple-system"/>
              </a:rPr>
              <a:t>Docente:</a:t>
            </a:r>
            <a:r>
              <a:rPr lang="es-MX" b="0" i="0" dirty="0">
                <a:effectLst/>
                <a:latin typeface="-apple-system"/>
              </a:rPr>
              <a:t> Esp. Lic. Nicolás Ignacio Pérez</a:t>
            </a:r>
          </a:p>
          <a:p>
            <a:pPr algn="ctr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-apple-system"/>
              </a:rPr>
              <a:t>E-mail de contacto:</a:t>
            </a:r>
            <a:r>
              <a:rPr lang="es-MX" b="0" i="0" dirty="0">
                <a:effectLst/>
                <a:latin typeface="-apple-system"/>
              </a:rPr>
              <a:t> </a:t>
            </a:r>
            <a:r>
              <a:rPr lang="es-MX" b="0" i="0" u="sng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nicoperez@uade.edu.ar</a:t>
            </a:r>
            <a:endParaRPr lang="es-MX" b="0" i="0" dirty="0">
              <a:effectLst/>
              <a:latin typeface="-apple-system"/>
            </a:endParaRPr>
          </a:p>
        </p:txBody>
      </p:sp>
      <p:pic>
        <p:nvPicPr>
          <p:cNvPr id="1026" name="Picture 2" descr="UADE">
            <a:extLst>
              <a:ext uri="{FF2B5EF4-FFF2-40B4-BE49-F238E27FC236}">
                <a16:creationId xmlns:a16="http://schemas.microsoft.com/office/drawing/2014/main" id="{6F628D4F-53B9-80D6-5524-EBFD42359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391" y="5271965"/>
            <a:ext cx="1359547" cy="135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119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730B3-E367-4BC2-AC5A-D9F991F4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Entrada por teclado en c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A5E8A2-CBD6-49C5-B0B0-8E298DE60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1102" y="1793754"/>
            <a:ext cx="6030897" cy="506424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AR" sz="2400" b="1" u="sng" dirty="0"/>
              <a:t>Ejemplos que mas usaremos:</a:t>
            </a:r>
          </a:p>
          <a:p>
            <a:pPr marL="0" indent="0">
              <a:buNone/>
            </a:pPr>
            <a:endParaRPr lang="es-AR" sz="2400" dirty="0"/>
          </a:p>
          <a:p>
            <a:pPr marL="0" indent="0">
              <a:buNone/>
            </a:pPr>
            <a:r>
              <a:rPr lang="es-AR" sz="2400" dirty="0" err="1"/>
              <a:t>int</a:t>
            </a:r>
            <a:r>
              <a:rPr lang="es-AR" sz="2400" dirty="0"/>
              <a:t> n;</a:t>
            </a:r>
          </a:p>
          <a:p>
            <a:pPr marL="0" indent="0">
              <a:buNone/>
            </a:pPr>
            <a:r>
              <a:rPr lang="es-AR" sz="2400" dirty="0" err="1"/>
              <a:t>printf</a:t>
            </a:r>
            <a:r>
              <a:rPr lang="es-AR" sz="2400" dirty="0"/>
              <a:t>("Introduce un numero: ");</a:t>
            </a:r>
          </a:p>
          <a:p>
            <a:pPr marL="0" indent="0">
              <a:buNone/>
            </a:pPr>
            <a:r>
              <a:rPr lang="es-AR" sz="2400" dirty="0" err="1"/>
              <a:t>scanf</a:t>
            </a:r>
            <a:r>
              <a:rPr lang="es-AR" sz="2400" dirty="0"/>
              <a:t>("%</a:t>
            </a:r>
            <a:r>
              <a:rPr lang="es-AR" sz="2400" dirty="0" err="1"/>
              <a:t>d",&amp;n</a:t>
            </a:r>
            <a:r>
              <a:rPr lang="es-AR" sz="2400" dirty="0"/>
              <a:t>);</a:t>
            </a:r>
          </a:p>
          <a:p>
            <a:pPr marL="0" indent="0">
              <a:buNone/>
            </a:pPr>
            <a:endParaRPr lang="es-AR" sz="2400" dirty="0"/>
          </a:p>
          <a:p>
            <a:pPr marL="0" indent="0">
              <a:buNone/>
            </a:pPr>
            <a:r>
              <a:rPr lang="es-AR" sz="2400" dirty="0" err="1"/>
              <a:t>char</a:t>
            </a:r>
            <a:r>
              <a:rPr lang="es-AR" sz="2400" dirty="0"/>
              <a:t> m;</a:t>
            </a:r>
          </a:p>
          <a:p>
            <a:pPr marL="0" indent="0">
              <a:buNone/>
            </a:pPr>
            <a:r>
              <a:rPr lang="es-AR" sz="2400" dirty="0" err="1"/>
              <a:t>printf</a:t>
            </a:r>
            <a:r>
              <a:rPr lang="es-AR" sz="2400" dirty="0"/>
              <a:t>("Introduce un </a:t>
            </a:r>
            <a:r>
              <a:rPr lang="es-AR" sz="2400" dirty="0" err="1"/>
              <a:t>caracter</a:t>
            </a:r>
            <a:r>
              <a:rPr lang="es-AR" sz="2400" dirty="0"/>
              <a:t>: ");</a:t>
            </a:r>
          </a:p>
          <a:p>
            <a:pPr marL="0" indent="0">
              <a:buNone/>
            </a:pPr>
            <a:r>
              <a:rPr lang="es-AR" sz="2400" dirty="0" err="1"/>
              <a:t>scanf</a:t>
            </a:r>
            <a:r>
              <a:rPr lang="es-AR" sz="2400" dirty="0"/>
              <a:t>("%</a:t>
            </a:r>
            <a:r>
              <a:rPr lang="es-AR" sz="2400" dirty="0" err="1"/>
              <a:t>c",&amp;m</a:t>
            </a:r>
            <a:r>
              <a:rPr lang="es-AR" sz="2400" dirty="0"/>
              <a:t>);</a:t>
            </a:r>
          </a:p>
          <a:p>
            <a:pPr marL="0" indent="0">
              <a:buNone/>
            </a:pPr>
            <a:endParaRPr lang="es-AR" sz="2400" dirty="0"/>
          </a:p>
          <a:p>
            <a:pPr marL="0" indent="0">
              <a:buNone/>
            </a:pPr>
            <a:r>
              <a:rPr lang="es-AR" sz="2400" dirty="0"/>
              <a:t>// </a:t>
            </a:r>
            <a:r>
              <a:rPr lang="es-AR" sz="2400" dirty="0" err="1"/>
              <a:t>Notese</a:t>
            </a:r>
            <a:r>
              <a:rPr lang="es-AR" sz="2400" dirty="0"/>
              <a:t> la ausencia de &amp;</a:t>
            </a:r>
          </a:p>
          <a:p>
            <a:pPr marL="0" indent="0">
              <a:buNone/>
            </a:pPr>
            <a:r>
              <a:rPr lang="es-AR" sz="2400" dirty="0" err="1"/>
              <a:t>char</a:t>
            </a:r>
            <a:r>
              <a:rPr lang="es-AR" sz="2400" dirty="0"/>
              <a:t> </a:t>
            </a:r>
            <a:r>
              <a:rPr lang="es-AR" sz="2400" dirty="0" err="1"/>
              <a:t>cad</a:t>
            </a:r>
            <a:r>
              <a:rPr lang="es-AR" sz="2400" dirty="0"/>
              <a:t>[20];</a:t>
            </a:r>
          </a:p>
          <a:p>
            <a:pPr marL="0" indent="0">
              <a:buNone/>
            </a:pPr>
            <a:r>
              <a:rPr lang="es-AR" sz="2400" dirty="0" err="1"/>
              <a:t>printf</a:t>
            </a:r>
            <a:r>
              <a:rPr lang="es-AR" sz="2400" dirty="0"/>
              <a:t>("Introduce una palabra: ");</a:t>
            </a:r>
          </a:p>
          <a:p>
            <a:pPr marL="0" indent="0">
              <a:buNone/>
            </a:pPr>
            <a:r>
              <a:rPr lang="es-AR" sz="2400" dirty="0" err="1"/>
              <a:t>scanf</a:t>
            </a:r>
            <a:r>
              <a:rPr lang="es-AR" sz="2400" dirty="0"/>
              <a:t>("%s",</a:t>
            </a:r>
            <a:r>
              <a:rPr lang="es-AR" sz="2400" dirty="0" err="1"/>
              <a:t>cad</a:t>
            </a:r>
            <a:r>
              <a:rPr lang="es-AR" sz="2400" dirty="0"/>
              <a:t>);</a:t>
            </a:r>
          </a:p>
          <a:p>
            <a:pPr marL="0" indent="0">
              <a:buNone/>
            </a:pPr>
            <a:endParaRPr lang="es-AR" sz="2400" dirty="0"/>
          </a:p>
          <a:p>
            <a:pPr marL="0" indent="0">
              <a:buNone/>
            </a:pPr>
            <a:r>
              <a:rPr lang="es-AR" sz="2400" dirty="0" err="1"/>
              <a:t>Float</a:t>
            </a:r>
            <a:r>
              <a:rPr lang="es-AR" sz="2400" dirty="0"/>
              <a:t> numero;</a:t>
            </a:r>
          </a:p>
          <a:p>
            <a:pPr marL="0" indent="0">
              <a:buNone/>
            </a:pPr>
            <a:r>
              <a:rPr lang="es-AR" sz="2400" dirty="0" err="1"/>
              <a:t>printf</a:t>
            </a:r>
            <a:r>
              <a:rPr lang="es-AR" sz="2400" dirty="0"/>
              <a:t>("Introduce un numero con coma: ");</a:t>
            </a:r>
          </a:p>
          <a:p>
            <a:pPr marL="0" indent="0">
              <a:buNone/>
            </a:pPr>
            <a:r>
              <a:rPr lang="es-AR" sz="2400" dirty="0" err="1"/>
              <a:t>scanf</a:t>
            </a:r>
            <a:r>
              <a:rPr lang="es-AR" sz="2400" dirty="0"/>
              <a:t>("%</a:t>
            </a:r>
            <a:r>
              <a:rPr lang="es-AR" sz="2400" dirty="0" err="1"/>
              <a:t>f",&amp;numero</a:t>
            </a:r>
            <a:r>
              <a:rPr lang="es-AR" sz="2400" dirty="0"/>
              <a:t>);  </a:t>
            </a: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5C7AA6F-D802-4136-AC79-9CB51342E64F}"/>
              </a:ext>
            </a:extLst>
          </p:cNvPr>
          <p:cNvSpPr txBox="1"/>
          <p:nvPr/>
        </p:nvSpPr>
        <p:spPr>
          <a:xfrm>
            <a:off x="736847" y="1793754"/>
            <a:ext cx="48116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AR" dirty="0"/>
          </a:p>
          <a:p>
            <a:pPr algn="just"/>
            <a:r>
              <a:rPr lang="es-AR" dirty="0"/>
              <a:t>El </a:t>
            </a:r>
            <a:r>
              <a:rPr lang="es-AR" dirty="0" err="1"/>
              <a:t>scanf</a:t>
            </a:r>
            <a:r>
              <a:rPr lang="es-AR" dirty="0"/>
              <a:t> tiene la siguiente estructura: </a:t>
            </a:r>
          </a:p>
          <a:p>
            <a:pPr algn="just"/>
            <a:endParaRPr lang="es-AR" dirty="0"/>
          </a:p>
          <a:p>
            <a:pPr algn="just"/>
            <a:endParaRPr lang="es-AR" dirty="0"/>
          </a:p>
          <a:p>
            <a:pPr algn="just"/>
            <a:r>
              <a:rPr lang="es-AR" dirty="0" err="1"/>
              <a:t>scanf</a:t>
            </a:r>
            <a:r>
              <a:rPr lang="es-AR" dirty="0"/>
              <a:t>(“%</a:t>
            </a:r>
            <a:r>
              <a:rPr lang="es-AR" dirty="0" err="1"/>
              <a:t>mascaraDeDato</a:t>
            </a:r>
            <a:r>
              <a:rPr lang="es-AR" dirty="0"/>
              <a:t>”, &amp;dato);</a:t>
            </a:r>
          </a:p>
          <a:p>
            <a:pPr algn="just"/>
            <a:endParaRPr lang="es-AR" dirty="0"/>
          </a:p>
          <a:p>
            <a:pPr algn="just"/>
            <a:r>
              <a:rPr lang="es-AR" dirty="0"/>
              <a:t>La mascara dependerá del tipo de dato que queremos </a:t>
            </a:r>
            <a:r>
              <a:rPr lang="es-AR" dirty="0" err="1"/>
              <a:t>cuargar</a:t>
            </a:r>
            <a:r>
              <a:rPr lang="es-AR" dirty="0"/>
              <a:t>. Por ejemplo si queremos guardar un entero (</a:t>
            </a:r>
            <a:r>
              <a:rPr lang="es-AR" dirty="0" err="1"/>
              <a:t>int</a:t>
            </a:r>
            <a:r>
              <a:rPr lang="es-AR" dirty="0"/>
              <a:t>), debemos usar la mascara “%d”.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122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730B3-E367-4BC2-AC5A-D9F991F4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Primer ejemplo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A1BA7F-1B2F-4CFA-AAF5-4B5D44D09B94}"/>
              </a:ext>
            </a:extLst>
          </p:cNvPr>
          <p:cNvSpPr txBox="1"/>
          <p:nvPr/>
        </p:nvSpPr>
        <p:spPr>
          <a:xfrm>
            <a:off x="404489" y="1705530"/>
            <a:ext cx="5770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Ejemplo 1: </a:t>
            </a:r>
            <a:r>
              <a:rPr lang="es-AR" dirty="0"/>
              <a:t>Pedir por pantalla, edad, apellido y altura, guardarlos en variables. Mostrar lo que se ingreso.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57D29F-480F-4CBF-BDD0-61626E837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2" t="17298" r="36680" b="35675"/>
          <a:stretch/>
        </p:blipFill>
        <p:spPr>
          <a:xfrm>
            <a:off x="763927" y="2810927"/>
            <a:ext cx="11020071" cy="3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70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730B3-E367-4BC2-AC5A-D9F991F4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25" y="764373"/>
            <a:ext cx="10353675" cy="1293028"/>
          </a:xfrm>
        </p:spPr>
        <p:txBody>
          <a:bodyPr/>
          <a:lstStyle/>
          <a:p>
            <a:r>
              <a:rPr lang="es-AR" dirty="0"/>
              <a:t>Hasta aquí deberían poder hacer: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A1BA7F-1B2F-4CFA-AAF5-4B5D44D09B94}"/>
              </a:ext>
            </a:extLst>
          </p:cNvPr>
          <p:cNvSpPr txBox="1"/>
          <p:nvPr/>
        </p:nvSpPr>
        <p:spPr>
          <a:xfrm>
            <a:off x="461639" y="2343705"/>
            <a:ext cx="56343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1400" b="1" dirty="0"/>
              <a:t>Ejercicio 1: </a:t>
            </a:r>
            <a:r>
              <a:rPr lang="es-AR" sz="1400" dirty="0"/>
              <a:t>Pedir por pantalla 2 números y sumarlos. Mostrar el resultado.</a:t>
            </a:r>
          </a:p>
          <a:p>
            <a:pPr algn="just"/>
            <a:endParaRPr lang="es-AR" sz="1400" b="1" dirty="0"/>
          </a:p>
          <a:p>
            <a:pPr algn="just"/>
            <a:r>
              <a:rPr lang="es-AR" sz="1400" b="1" dirty="0"/>
              <a:t>Ejercicio 2: </a:t>
            </a:r>
            <a:r>
              <a:rPr lang="es-AR" sz="1400" dirty="0"/>
              <a:t>Pedir por pantalla 2 números y dividirlos, mostrar el resultado. </a:t>
            </a:r>
          </a:p>
          <a:p>
            <a:pPr algn="just"/>
            <a:endParaRPr lang="es-AR" sz="1400" dirty="0"/>
          </a:p>
          <a:p>
            <a:pPr algn="just"/>
            <a:r>
              <a:rPr lang="es-AR" sz="1400" b="1" dirty="0"/>
              <a:t>Ejercicio 3: </a:t>
            </a:r>
            <a:r>
              <a:rPr lang="es-AR" sz="1400" dirty="0"/>
              <a:t>Pedir por pantalla nombre, apellido, edad, altura y genero de una persona, mostrar los datos por pantalla. </a:t>
            </a:r>
          </a:p>
          <a:p>
            <a:pPr algn="just"/>
            <a:endParaRPr lang="es-AR" sz="1400" dirty="0"/>
          </a:p>
          <a:p>
            <a:pPr algn="just"/>
            <a:r>
              <a:rPr lang="es-AR" sz="1400" b="1" dirty="0"/>
              <a:t>Ejercicio 4: </a:t>
            </a:r>
            <a:r>
              <a:rPr lang="es-AR" sz="1400" dirty="0"/>
              <a:t>Explicar que muestra por pantalla cada línea. </a:t>
            </a:r>
          </a:p>
          <a:p>
            <a:pPr algn="just"/>
            <a:r>
              <a:rPr lang="es-AR" sz="1400" dirty="0"/>
              <a:t>    </a:t>
            </a:r>
            <a:r>
              <a:rPr lang="es-AR" sz="1400" dirty="0" err="1"/>
              <a:t>int</a:t>
            </a:r>
            <a:r>
              <a:rPr lang="es-AR" sz="1400" dirty="0"/>
              <a:t> a = 1;</a:t>
            </a:r>
          </a:p>
          <a:p>
            <a:pPr algn="just"/>
            <a:r>
              <a:rPr lang="es-AR" sz="1400" dirty="0"/>
              <a:t>    </a:t>
            </a:r>
            <a:r>
              <a:rPr lang="es-AR" sz="1400" dirty="0" err="1"/>
              <a:t>int</a:t>
            </a:r>
            <a:r>
              <a:rPr lang="es-AR" sz="1400" dirty="0"/>
              <a:t> b = 2; </a:t>
            </a:r>
          </a:p>
          <a:p>
            <a:pPr algn="just"/>
            <a:endParaRPr lang="es-AR" sz="1400" dirty="0"/>
          </a:p>
          <a:p>
            <a:pPr algn="just"/>
            <a:r>
              <a:rPr lang="es-AR" sz="1400" dirty="0"/>
              <a:t>    </a:t>
            </a:r>
            <a:r>
              <a:rPr lang="es-AR" sz="1400" dirty="0" err="1"/>
              <a:t>printf</a:t>
            </a:r>
            <a:r>
              <a:rPr lang="es-AR" sz="1400" dirty="0"/>
              <a:t>("Que muestra:  %d \n" , 3==5);</a:t>
            </a:r>
          </a:p>
          <a:p>
            <a:pPr algn="just"/>
            <a:r>
              <a:rPr lang="es-AR" sz="1400" dirty="0"/>
              <a:t>    </a:t>
            </a:r>
            <a:r>
              <a:rPr lang="es-AR" sz="1400" dirty="0" err="1"/>
              <a:t>printf</a:t>
            </a:r>
            <a:r>
              <a:rPr lang="es-AR" sz="1400" dirty="0"/>
              <a:t>("Que muestra:  %d \n" , 3&lt;=5);</a:t>
            </a:r>
          </a:p>
          <a:p>
            <a:pPr algn="just"/>
            <a:r>
              <a:rPr lang="es-AR" sz="1400" dirty="0"/>
              <a:t>    </a:t>
            </a:r>
            <a:r>
              <a:rPr lang="es-AR" sz="1400" dirty="0" err="1"/>
              <a:t>printf</a:t>
            </a:r>
            <a:r>
              <a:rPr lang="es-AR" sz="1400" dirty="0"/>
              <a:t>("Que muestra:  %d \n" , -3&lt;=-5);</a:t>
            </a:r>
          </a:p>
          <a:p>
            <a:pPr algn="just"/>
            <a:r>
              <a:rPr lang="es-AR" sz="1400" dirty="0"/>
              <a:t>    </a:t>
            </a:r>
            <a:r>
              <a:rPr lang="es-AR" sz="1400" dirty="0" err="1"/>
              <a:t>printf</a:t>
            </a:r>
            <a:r>
              <a:rPr lang="es-AR" sz="1400" dirty="0"/>
              <a:t>("Que muestra:  %d \n" , (3&lt;=5)&amp;&amp;(3==3));</a:t>
            </a:r>
          </a:p>
          <a:p>
            <a:pPr algn="just"/>
            <a:r>
              <a:rPr lang="es-AR" sz="1400" dirty="0"/>
              <a:t>    </a:t>
            </a:r>
            <a:r>
              <a:rPr lang="es-AR" sz="1400" dirty="0" err="1"/>
              <a:t>printf</a:t>
            </a:r>
            <a:r>
              <a:rPr lang="es-AR" sz="1400" dirty="0"/>
              <a:t>("Que muestra:  %d \n" , (a&lt;=b)||(b==4));</a:t>
            </a:r>
          </a:p>
          <a:p>
            <a:pPr algn="just"/>
            <a:r>
              <a:rPr lang="es-AR" sz="1400" dirty="0"/>
              <a:t>    </a:t>
            </a:r>
            <a:r>
              <a:rPr lang="es-AR" sz="1400" dirty="0" err="1"/>
              <a:t>printf</a:t>
            </a:r>
            <a:r>
              <a:rPr lang="es-AR" sz="1400" dirty="0"/>
              <a:t>("Que muestra:  %d \n" , (a&lt;=b)||(b==4));</a:t>
            </a:r>
          </a:p>
          <a:p>
            <a:pPr algn="just"/>
            <a:r>
              <a:rPr lang="es-AR" sz="1400" dirty="0"/>
              <a:t>    </a:t>
            </a:r>
            <a:r>
              <a:rPr lang="es-AR" sz="1400" dirty="0" err="1"/>
              <a:t>printf</a:t>
            </a:r>
            <a:r>
              <a:rPr lang="es-AR" sz="1400" dirty="0"/>
              <a:t>("Que muestra:  %d \n" , (8 % 3));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B922EE-FF89-4C02-BEFF-3CC40A829909}"/>
              </a:ext>
            </a:extLst>
          </p:cNvPr>
          <p:cNvSpPr txBox="1"/>
          <p:nvPr/>
        </p:nvSpPr>
        <p:spPr>
          <a:xfrm>
            <a:off x="6096000" y="2343704"/>
            <a:ext cx="563436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AR" sz="1400" b="1" dirty="0"/>
              <a:t>Ejercicio 5: </a:t>
            </a:r>
            <a:r>
              <a:rPr lang="es-AR" sz="1400" dirty="0"/>
              <a:t>Mostrar el resultado de (a==b)&amp;&amp;((3&lt;b)||(b&lt;a) ), a y b son ingresados por el usuario. ¿Por qué?</a:t>
            </a:r>
          </a:p>
          <a:p>
            <a:pPr algn="just"/>
            <a:endParaRPr lang="es-AR" sz="1400" dirty="0"/>
          </a:p>
          <a:p>
            <a:pPr algn="just"/>
            <a:endParaRPr lang="es-AR" sz="1400" dirty="0"/>
          </a:p>
          <a:p>
            <a:pPr algn="just"/>
            <a:endParaRPr lang="es-AR" sz="1400" dirty="0"/>
          </a:p>
          <a:p>
            <a:pPr algn="just"/>
            <a:endParaRPr lang="es-AR" sz="1400" b="1" u="sng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/>
            </a:endParaRPr>
          </a:p>
          <a:p>
            <a:pPr algn="just"/>
            <a:endParaRPr lang="es-AR" sz="1400" b="1" u="sng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just"/>
            <a:endParaRPr lang="es-AR" sz="1400" b="1" u="sng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just"/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1883993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s-AR" dirty="0"/>
              <a:t>Condiciones – decisiones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084686" cy="4024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b="1" dirty="0"/>
              <a:t>Ejemplo: </a:t>
            </a:r>
            <a:r>
              <a:rPr lang="es-AR" dirty="0"/>
              <a:t>Pedir un numero por consola y decir ES PAR, o ES IMPAR. ¿Cómo era en el ingreso con seudo código?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sz="1800" dirty="0"/>
              <a:t>Entero n;</a:t>
            </a:r>
          </a:p>
          <a:p>
            <a:pPr marL="0" indent="0">
              <a:buNone/>
            </a:pPr>
            <a:r>
              <a:rPr lang="es-AR" sz="1800" dirty="0"/>
              <a:t>Escribir(“Ingrese un numero”);</a:t>
            </a:r>
          </a:p>
          <a:p>
            <a:pPr marL="0" indent="0">
              <a:buNone/>
            </a:pPr>
            <a:r>
              <a:rPr lang="es-AR" sz="1800" dirty="0"/>
              <a:t>Leer(n);</a:t>
            </a:r>
          </a:p>
          <a:p>
            <a:pPr marL="0" indent="0">
              <a:buNone/>
            </a:pPr>
            <a:r>
              <a:rPr lang="es-AR" sz="1800" dirty="0"/>
              <a:t>Si (n mod 2 == 0)</a:t>
            </a:r>
          </a:p>
          <a:p>
            <a:pPr marL="0" indent="0">
              <a:buNone/>
            </a:pPr>
            <a:r>
              <a:rPr lang="es-AR" sz="1800" dirty="0"/>
              <a:t>	Escribir (“Es par”);</a:t>
            </a:r>
          </a:p>
          <a:p>
            <a:pPr marL="0" indent="0">
              <a:buNone/>
            </a:pPr>
            <a:r>
              <a:rPr lang="es-AR" sz="1800" dirty="0"/>
              <a:t>SINO Escribir (“Es impar”);</a:t>
            </a:r>
          </a:p>
          <a:p>
            <a:pPr marL="0" indent="0">
              <a:buNone/>
            </a:pPr>
            <a:r>
              <a:rPr lang="es-AR" sz="1800" dirty="0"/>
              <a:t>FINSI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B4E6974-5149-4B99-A638-7BD97A5F98CF}"/>
              </a:ext>
            </a:extLst>
          </p:cNvPr>
          <p:cNvSpPr txBox="1">
            <a:spLocks/>
          </p:cNvSpPr>
          <p:nvPr/>
        </p:nvSpPr>
        <p:spPr>
          <a:xfrm>
            <a:off x="6013881" y="2194559"/>
            <a:ext cx="5084686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AR" sz="1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3FFBFD-D692-4723-A629-30BB1820FE78}"/>
              </a:ext>
            </a:extLst>
          </p:cNvPr>
          <p:cNvSpPr txBox="1"/>
          <p:nvPr/>
        </p:nvSpPr>
        <p:spPr>
          <a:xfrm>
            <a:off x="6418555" y="2308194"/>
            <a:ext cx="4923407" cy="439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#</a:t>
            </a:r>
            <a:r>
              <a:rPr lang="es-AR" dirty="0" err="1"/>
              <a:t>include</a:t>
            </a:r>
            <a:r>
              <a:rPr lang="es-AR" dirty="0"/>
              <a:t> &lt;</a:t>
            </a:r>
            <a:r>
              <a:rPr lang="es-AR" dirty="0" err="1"/>
              <a:t>stdio.h</a:t>
            </a:r>
            <a:r>
              <a:rPr lang="es-AR" dirty="0"/>
              <a:t>&gt;</a:t>
            </a:r>
          </a:p>
          <a:p>
            <a:r>
              <a:rPr lang="es-AR" dirty="0"/>
              <a:t>#</a:t>
            </a:r>
            <a:r>
              <a:rPr lang="es-AR" dirty="0" err="1"/>
              <a:t>include</a:t>
            </a:r>
            <a:r>
              <a:rPr lang="es-AR" dirty="0"/>
              <a:t> &lt;</a:t>
            </a:r>
            <a:r>
              <a:rPr lang="es-AR" dirty="0" err="1"/>
              <a:t>stdlib.h</a:t>
            </a:r>
            <a:r>
              <a:rPr lang="es-AR" dirty="0"/>
              <a:t>&gt;</a:t>
            </a:r>
          </a:p>
          <a:p>
            <a:endParaRPr lang="es-AR" dirty="0"/>
          </a:p>
          <a:p>
            <a:r>
              <a:rPr lang="es-AR" dirty="0" err="1"/>
              <a:t>int</a:t>
            </a:r>
            <a:r>
              <a:rPr lang="es-AR" dirty="0"/>
              <a:t> </a:t>
            </a:r>
            <a:r>
              <a:rPr lang="es-AR" dirty="0" err="1"/>
              <a:t>main</a:t>
            </a:r>
            <a:r>
              <a:rPr lang="es-AR" dirty="0"/>
              <a:t>()</a:t>
            </a:r>
          </a:p>
          <a:p>
            <a:r>
              <a:rPr lang="es-AR" dirty="0"/>
              <a:t>{</a:t>
            </a:r>
          </a:p>
          <a:p>
            <a:r>
              <a:rPr lang="es-AR" dirty="0"/>
              <a:t>    </a:t>
            </a:r>
            <a:r>
              <a:rPr lang="es-AR" dirty="0" err="1"/>
              <a:t>int</a:t>
            </a:r>
            <a:r>
              <a:rPr lang="es-AR" dirty="0"/>
              <a:t> n;</a:t>
            </a:r>
          </a:p>
          <a:p>
            <a:r>
              <a:rPr lang="es-AR" dirty="0"/>
              <a:t>    </a:t>
            </a:r>
            <a:r>
              <a:rPr lang="es-AR" dirty="0" err="1"/>
              <a:t>printf</a:t>
            </a:r>
            <a:r>
              <a:rPr lang="es-AR" dirty="0"/>
              <a:t>("Ingrese un numero por favor \n");</a:t>
            </a:r>
          </a:p>
          <a:p>
            <a:r>
              <a:rPr lang="es-AR" dirty="0"/>
              <a:t>    </a:t>
            </a:r>
            <a:r>
              <a:rPr lang="es-AR" dirty="0" err="1"/>
              <a:t>scanf</a:t>
            </a:r>
            <a:r>
              <a:rPr lang="es-AR" dirty="0"/>
              <a:t>("%d", &amp;n);</a:t>
            </a:r>
          </a:p>
          <a:p>
            <a:r>
              <a:rPr lang="es-AR" dirty="0"/>
              <a:t>    </a:t>
            </a:r>
          </a:p>
          <a:p>
            <a:r>
              <a:rPr lang="es-AR" dirty="0"/>
              <a:t>    </a:t>
            </a:r>
            <a:r>
              <a:rPr lang="es-AR" dirty="0" err="1"/>
              <a:t>if</a:t>
            </a:r>
            <a:r>
              <a:rPr lang="es-AR" dirty="0"/>
              <a:t> ((n%2)==0){</a:t>
            </a:r>
          </a:p>
          <a:p>
            <a:r>
              <a:rPr lang="es-AR" dirty="0"/>
              <a:t>        </a:t>
            </a:r>
            <a:r>
              <a:rPr lang="es-AR" dirty="0" err="1"/>
              <a:t>printf</a:t>
            </a:r>
            <a:r>
              <a:rPr lang="es-AR" dirty="0"/>
              <a:t>("ES PAR");</a:t>
            </a:r>
          </a:p>
          <a:p>
            <a:r>
              <a:rPr lang="es-AR" dirty="0"/>
              <a:t>    }</a:t>
            </a:r>
            <a:r>
              <a:rPr lang="es-AR" dirty="0" err="1"/>
              <a:t>else</a:t>
            </a:r>
            <a:r>
              <a:rPr lang="es-AR" dirty="0"/>
              <a:t> </a:t>
            </a:r>
            <a:r>
              <a:rPr lang="es-AR" dirty="0" err="1"/>
              <a:t>printf</a:t>
            </a:r>
            <a:r>
              <a:rPr lang="es-AR" dirty="0"/>
              <a:t>("ES IMPAR");</a:t>
            </a:r>
          </a:p>
          <a:p>
            <a:endParaRPr lang="es-AR" dirty="0"/>
          </a:p>
          <a:p>
            <a:r>
              <a:rPr lang="es-AR" dirty="0"/>
              <a:t>    </a:t>
            </a:r>
            <a:r>
              <a:rPr lang="es-AR" dirty="0" err="1"/>
              <a:t>return</a:t>
            </a:r>
            <a:r>
              <a:rPr lang="es-AR" dirty="0"/>
              <a:t> 0;</a:t>
            </a:r>
          </a:p>
          <a:p>
            <a:r>
              <a:rPr lang="es-A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1423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s-AR" dirty="0"/>
              <a:t>U2:Condiciones – decisiones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2057400"/>
            <a:ext cx="5634361" cy="416128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include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stdio.h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0" indent="0">
              <a:buNone/>
            </a:pP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include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stdlib.h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0" indent="0">
              <a:buNone/>
            </a:pPr>
            <a:endParaRPr lang="es-AR" sz="6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buNone/>
            </a:pP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 n;</a:t>
            </a:r>
          </a:p>
          <a:p>
            <a:pPr marL="0" indent="0">
              <a:buNone/>
            </a:pP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("Ingrese un numero por favor \n");</a:t>
            </a:r>
          </a:p>
          <a:p>
            <a:pPr marL="0" indent="0">
              <a:buNone/>
            </a:pP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scanf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("%d", &amp;n);</a:t>
            </a:r>
          </a:p>
          <a:p>
            <a:pPr marL="0" indent="0">
              <a:buNone/>
            </a:pPr>
            <a:r>
              <a:rPr lang="es-AR" sz="6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6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AR" sz="6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((n%2)==0){</a:t>
            </a:r>
          </a:p>
          <a:p>
            <a:pPr marL="0" indent="0">
              <a:buNone/>
            </a:pPr>
            <a:r>
              <a:rPr lang="es-AR" sz="6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AR" sz="6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s-AR" sz="6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("ES PAR");</a:t>
            </a:r>
          </a:p>
          <a:p>
            <a:pPr marL="0" indent="0">
              <a:buNone/>
            </a:pPr>
            <a:r>
              <a:rPr lang="es-AR" sz="6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pPr marL="0" indent="0">
              <a:buNone/>
            </a:pPr>
            <a:r>
              <a:rPr lang="es-AR" sz="6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6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AR" sz="6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((n%2)!=0){</a:t>
            </a:r>
          </a:p>
          <a:p>
            <a:pPr marL="0" indent="0">
              <a:buNone/>
            </a:pPr>
            <a:r>
              <a:rPr lang="es-AR" sz="6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AR" sz="64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s-AR" sz="6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("ES IMPAR");</a:t>
            </a:r>
          </a:p>
          <a:p>
            <a:pPr marL="0" indent="0">
              <a:buNone/>
            </a:pPr>
            <a:r>
              <a:rPr lang="es-AR" sz="6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pPr marL="0" indent="0">
              <a:buNone/>
            </a:pP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6400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 0;</a:t>
            </a:r>
          </a:p>
          <a:p>
            <a:pPr marL="0" indent="0">
              <a:buNone/>
            </a:pPr>
            <a:r>
              <a:rPr lang="es-AR" sz="6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endParaRPr lang="es-AR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B4E6974-5149-4B99-A638-7BD97A5F98CF}"/>
              </a:ext>
            </a:extLst>
          </p:cNvPr>
          <p:cNvSpPr txBox="1">
            <a:spLocks/>
          </p:cNvSpPr>
          <p:nvPr/>
        </p:nvSpPr>
        <p:spPr>
          <a:xfrm>
            <a:off x="6013881" y="2194559"/>
            <a:ext cx="5084686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AR" sz="1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3FFBFD-D692-4723-A629-30BB1820FE78}"/>
              </a:ext>
            </a:extLst>
          </p:cNvPr>
          <p:cNvSpPr txBox="1"/>
          <p:nvPr/>
        </p:nvSpPr>
        <p:spPr>
          <a:xfrm>
            <a:off x="6418555" y="1944209"/>
            <a:ext cx="49234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include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stdio.h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include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stdlib.h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n;</a:t>
            </a: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("Ingrese un numero por favor \n");</a:t>
            </a: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scanf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("%d", &amp;n);</a:t>
            </a:r>
          </a:p>
          <a:p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(n%2){</a:t>
            </a:r>
          </a:p>
          <a:p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case 0:  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("ES PAR");</a:t>
            </a: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break;</a:t>
            </a:r>
          </a:p>
          <a:p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case 1: 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("ES IMPAR");</a:t>
            </a: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break;</a:t>
            </a:r>
          </a:p>
          <a:p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}//Cierro el 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AR" sz="1400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 0;</a:t>
            </a:r>
          </a:p>
          <a:p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E4F953-F21F-44E3-A105-BA9F0A21DFE2}"/>
              </a:ext>
            </a:extLst>
          </p:cNvPr>
          <p:cNvSpPr/>
          <p:nvPr/>
        </p:nvSpPr>
        <p:spPr>
          <a:xfrm rot="282156">
            <a:off x="3587013" y="1942508"/>
            <a:ext cx="262042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Otras formas</a:t>
            </a:r>
          </a:p>
        </p:txBody>
      </p:sp>
    </p:spTree>
    <p:extLst>
      <p:ext uri="{BB962C8B-B14F-4D97-AF65-F5344CB8AC3E}">
        <p14:creationId xmlns:p14="http://schemas.microsoft.com/office/powerpoint/2010/main" val="999208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s-AR" dirty="0"/>
              <a:t>Condiciones – decisiones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1723047"/>
            <a:ext cx="6367786" cy="41612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AR" sz="1800" b="1" dirty="0">
                <a:latin typeface="Arial" panose="020B0604020202020204" pitchFamily="34" charset="0"/>
                <a:cs typeface="Arial" panose="020B0604020202020204" pitchFamily="34" charset="0"/>
              </a:rPr>
              <a:t>Ejercicio 6: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Pedir que se ingrese un numero, de decir si cumple con que sea par y múltiplo de 5. </a:t>
            </a:r>
          </a:p>
          <a:p>
            <a:pPr marL="0" indent="0" algn="just">
              <a:buNone/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AR" sz="1800" b="1" dirty="0">
                <a:latin typeface="Arial" panose="020B0604020202020204" pitchFamily="34" charset="0"/>
                <a:cs typeface="Arial" panose="020B0604020202020204" pitchFamily="34" charset="0"/>
              </a:rPr>
              <a:t>Ejercicio 7: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Pedir dos números, mostrar por pantalla el mayor de ellos</a:t>
            </a:r>
          </a:p>
          <a:p>
            <a:pPr marL="0" indent="0" algn="just">
              <a:buNone/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AR" sz="1800" b="1" dirty="0">
                <a:latin typeface="Arial" panose="020B0604020202020204" pitchFamily="34" charset="0"/>
                <a:cs typeface="Arial" panose="020B0604020202020204" pitchFamily="34" charset="0"/>
              </a:rPr>
              <a:t>Ejercicio 8: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Pedir por pantalla 3 números, mostrar los 3 números de mayor a menor. </a:t>
            </a:r>
          </a:p>
          <a:p>
            <a:pPr marL="0" indent="0" algn="just">
              <a:buNone/>
            </a:pPr>
            <a:endParaRPr lang="es-A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AR" sz="1800" b="1" dirty="0">
                <a:latin typeface="Arial" panose="020B0604020202020204" pitchFamily="34" charset="0"/>
                <a:cs typeface="Arial" panose="020B0604020202020204" pitchFamily="34" charset="0"/>
              </a:rPr>
              <a:t>Ejercicio 9: </a:t>
            </a:r>
            <a:r>
              <a:rPr lang="es-AR" sz="1800" dirty="0">
                <a:latin typeface="Arial" panose="020B0604020202020204" pitchFamily="34" charset="0"/>
                <a:cs typeface="Arial" panose="020B0604020202020204" pitchFamily="34" charset="0"/>
              </a:rPr>
              <a:t>Pedir el peso y la altura de una persona, calcular el índice de masa corporal y en base el resultado mostrar: 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B4E6974-5149-4B99-A638-7BD97A5F98CF}"/>
              </a:ext>
            </a:extLst>
          </p:cNvPr>
          <p:cNvSpPr txBox="1">
            <a:spLocks/>
          </p:cNvSpPr>
          <p:nvPr/>
        </p:nvSpPr>
        <p:spPr>
          <a:xfrm>
            <a:off x="6484397" y="2620687"/>
            <a:ext cx="5084686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AR" sz="1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F771BB-2F25-4B80-8EFF-723415C29397}"/>
              </a:ext>
            </a:extLst>
          </p:cNvPr>
          <p:cNvSpPr txBox="1"/>
          <p:nvPr/>
        </p:nvSpPr>
        <p:spPr>
          <a:xfrm>
            <a:off x="7198599" y="1762030"/>
            <a:ext cx="45672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Ejercicio 10: </a:t>
            </a:r>
            <a:r>
              <a:rPr lang="es-AR" dirty="0"/>
              <a:t>Ingresar un año por teclado, una vez ingresado mostrar por pantalla, ESTE AÑO ES BISIESTO o ESTE AÑO NO ES BISIESTO.</a:t>
            </a:r>
          </a:p>
          <a:p>
            <a:endParaRPr lang="es-AR" dirty="0"/>
          </a:p>
          <a:p>
            <a:r>
              <a:rPr lang="es-AR" dirty="0"/>
              <a:t>Un año es bisiesto si es múltiplo de 4, y (no termina en 00 o es divisible por 400). </a:t>
            </a:r>
          </a:p>
          <a:p>
            <a:endParaRPr lang="es-AR" dirty="0"/>
          </a:p>
          <a:p>
            <a:r>
              <a:rPr lang="es-AR" b="1" dirty="0"/>
              <a:t>Ejercicio 11: </a:t>
            </a:r>
            <a:r>
              <a:rPr lang="es-AR" dirty="0"/>
              <a:t>Ingresar un numero que represente un día de la semana, y mostrar por pantalla 1 – Lunes, …. 7 – Domingo, cualquier otro numero ERROR.</a:t>
            </a:r>
          </a:p>
          <a:p>
            <a:endParaRPr lang="es-AR" dirty="0"/>
          </a:p>
          <a:p>
            <a:endParaRPr lang="es-AR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D818BCA-9DB9-48D1-8AB6-F2C603BE2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858139"/>
              </p:ext>
            </p:extLst>
          </p:nvPr>
        </p:nvGraphicFramePr>
        <p:xfrm>
          <a:off x="589256" y="5572172"/>
          <a:ext cx="5698356" cy="1219200"/>
        </p:xfrm>
        <a:graphic>
          <a:graphicData uri="http://schemas.openxmlformats.org/drawingml/2006/table">
            <a:tbl>
              <a:tblPr/>
              <a:tblGrid>
                <a:gridCol w="2849178">
                  <a:extLst>
                    <a:ext uri="{9D8B030D-6E8A-4147-A177-3AD203B41FA5}">
                      <a16:colId xmlns:a16="http://schemas.microsoft.com/office/drawing/2014/main" val="2219773431"/>
                    </a:ext>
                  </a:extLst>
                </a:gridCol>
                <a:gridCol w="2849178">
                  <a:extLst>
                    <a:ext uri="{9D8B030D-6E8A-4147-A177-3AD203B41FA5}">
                      <a16:colId xmlns:a16="http://schemas.microsoft.com/office/drawing/2014/main" val="743958378"/>
                    </a:ext>
                  </a:extLst>
                </a:gridCol>
              </a:tblGrid>
              <a:tr h="242668">
                <a:tc>
                  <a:txBody>
                    <a:bodyPr/>
                    <a:lstStyle/>
                    <a:p>
                      <a:r>
                        <a:rPr lang="es-AR">
                          <a:effectLst/>
                        </a:rPr>
                        <a:t>Peso inferior al normal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>
                          <a:effectLst/>
                        </a:rPr>
                        <a:t>Menos de 18.5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224305"/>
                  </a:ext>
                </a:extLst>
              </a:tr>
              <a:tr h="242668">
                <a:tc>
                  <a:txBody>
                    <a:bodyPr/>
                    <a:lstStyle/>
                    <a:p>
                      <a:r>
                        <a:rPr lang="es-AR">
                          <a:effectLst/>
                        </a:rPr>
                        <a:t>Normal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>
                          <a:effectLst/>
                        </a:rPr>
                        <a:t>18.5 – 24.9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828571"/>
                  </a:ext>
                </a:extLst>
              </a:tr>
              <a:tr h="242668">
                <a:tc>
                  <a:txBody>
                    <a:bodyPr/>
                    <a:lstStyle/>
                    <a:p>
                      <a:r>
                        <a:rPr lang="es-AR" dirty="0">
                          <a:effectLst/>
                        </a:rPr>
                        <a:t>Peso superior al normal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>
                          <a:effectLst/>
                        </a:rPr>
                        <a:t>25.0 – 29.9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881325"/>
                  </a:ext>
                </a:extLst>
              </a:tr>
              <a:tr h="242668">
                <a:tc>
                  <a:txBody>
                    <a:bodyPr/>
                    <a:lstStyle/>
                    <a:p>
                      <a:r>
                        <a:rPr lang="es-AR">
                          <a:effectLst/>
                        </a:rPr>
                        <a:t>Obesidad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effectLst/>
                        </a:rPr>
                        <a:t>Más de 30.0</a:t>
                      </a:r>
                    </a:p>
                  </a:txBody>
                  <a:tcPr marL="15240" marR="1524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F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53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986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Iteración - FOR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774" y="2069502"/>
            <a:ext cx="5410200" cy="4024125"/>
          </a:xfrm>
        </p:spPr>
        <p:txBody>
          <a:bodyPr/>
          <a:lstStyle/>
          <a:p>
            <a:pPr marL="0" indent="0">
              <a:buNone/>
            </a:pPr>
            <a:r>
              <a:rPr lang="es-AR" b="1"/>
              <a:t>Ejemplo: </a:t>
            </a:r>
            <a:r>
              <a:rPr lang="es-AR"/>
              <a:t>Pedir los datos de 4 personas distintas y mostrar los datos.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87CE23-5B47-4643-83C2-CD0AA77C0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1" t="17222" r="43515" b="30000"/>
          <a:stretch/>
        </p:blipFill>
        <p:spPr>
          <a:xfrm>
            <a:off x="0" y="1438275"/>
            <a:ext cx="6420774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9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Iteración - FOR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8" y="2028827"/>
            <a:ext cx="5647401" cy="4562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AR" b="1" dirty="0"/>
              <a:t>Ejercicio 12: </a:t>
            </a:r>
            <a:r>
              <a:rPr lang="es-AR" dirty="0"/>
              <a:t>Mostrar todos los números pares entre 15 y 50. </a:t>
            </a:r>
          </a:p>
          <a:p>
            <a:pPr marL="0" indent="0">
              <a:buNone/>
            </a:pPr>
            <a:endParaRPr lang="es-AR" b="1" dirty="0"/>
          </a:p>
          <a:p>
            <a:pPr marL="0" indent="0">
              <a:buNone/>
            </a:pPr>
            <a:r>
              <a:rPr lang="es-AR" b="1" dirty="0"/>
              <a:t>Ejercicio 13: </a:t>
            </a:r>
            <a:r>
              <a:rPr lang="es-AR" dirty="0"/>
              <a:t>Mostrar todos los números divisibles por 2, por 6 y por 7 que no sean divisibles por 4 y sean menores a 10000. 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b="1" dirty="0"/>
              <a:t>Ejercicio 14: </a:t>
            </a:r>
            <a:r>
              <a:rPr lang="es-AR" dirty="0"/>
              <a:t>Pedir que se ingrese un numero por consola. Una vez ingresado mostrar por pantalla, ES PRIMO o NO ES PRIMO. Recordar que un numero primo tiene solo dos divisores. 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193CEF9-1BAF-44A2-8496-EFF6835AEC91}"/>
              </a:ext>
            </a:extLst>
          </p:cNvPr>
          <p:cNvSpPr txBox="1">
            <a:spLocks/>
          </p:cNvSpPr>
          <p:nvPr/>
        </p:nvSpPr>
        <p:spPr>
          <a:xfrm>
            <a:off x="5981699" y="2028826"/>
            <a:ext cx="5647401" cy="472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b="1" dirty="0"/>
              <a:t>Ejercicio 15: </a:t>
            </a:r>
            <a:r>
              <a:rPr lang="es-AR" dirty="0"/>
              <a:t>Pedir que se ingrese un numero por teclado. Calcular el factorial del número.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dirty="0"/>
              <a:t>Recuerde que factorial es: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dirty="0"/>
              <a:t>Factorial de n = n! = 1.2.3.4…..(n-1).n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dirty="0"/>
              <a:t>Factorial de 0 es =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AR" dirty="0"/>
              <a:t>Factorial de números negativos es 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AR" b="1" dirty="0"/>
              <a:t>Ejercicio 16: </a:t>
            </a:r>
            <a:r>
              <a:rPr lang="es-AR" dirty="0"/>
              <a:t>Realizar la prueba de escritorio del ejercicio 4 y 5 para n = 6;</a:t>
            </a:r>
          </a:p>
        </p:txBody>
      </p:sp>
    </p:spTree>
    <p:extLst>
      <p:ext uri="{BB962C8B-B14F-4D97-AF65-F5344CB8AC3E}">
        <p14:creationId xmlns:p14="http://schemas.microsoft.com/office/powerpoint/2010/main" val="173669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Iteración - WHILE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774" y="2069502"/>
            <a:ext cx="5410200" cy="4024125"/>
          </a:xfrm>
        </p:spPr>
        <p:txBody>
          <a:bodyPr/>
          <a:lstStyle/>
          <a:p>
            <a:pPr marL="0" indent="0">
              <a:buNone/>
            </a:pPr>
            <a:r>
              <a:rPr lang="es-AR" b="1"/>
              <a:t>Ejemplo: </a:t>
            </a:r>
            <a:r>
              <a:rPr lang="es-AR"/>
              <a:t>Pedir los datos de personas distintas hasta que alguien mida mas de 2 metros. Mostrar los datos.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33D5A9-C982-457B-BD95-00C9B9160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4" t="16194" r="43359" b="29952"/>
          <a:stretch/>
        </p:blipFill>
        <p:spPr>
          <a:xfrm>
            <a:off x="0" y="1590674"/>
            <a:ext cx="6420774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18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Iteración - WHILE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8" y="2028827"/>
            <a:ext cx="5647401" cy="4562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AR" b="1" dirty="0"/>
              <a:t>Ejercicio 17: </a:t>
            </a:r>
            <a:r>
              <a:rPr lang="es-AR" dirty="0"/>
              <a:t>Pedir un número y decir si es primo o no. </a:t>
            </a:r>
          </a:p>
          <a:p>
            <a:pPr marL="0" indent="0">
              <a:buNone/>
            </a:pPr>
            <a:endParaRPr lang="es-AR" b="1"/>
          </a:p>
          <a:p>
            <a:pPr marL="0" indent="0">
              <a:buNone/>
            </a:pPr>
            <a:r>
              <a:rPr lang="es-AR" b="1" dirty="0"/>
              <a:t>Ejercicio 18: </a:t>
            </a:r>
            <a:r>
              <a:rPr lang="es-AR" dirty="0"/>
              <a:t>Mostrar los primeros 20 números pares usando un </a:t>
            </a:r>
            <a:r>
              <a:rPr lang="es-AR" dirty="0" err="1"/>
              <a:t>while</a:t>
            </a:r>
            <a:r>
              <a:rPr lang="es-AR" dirty="0"/>
              <a:t>. </a:t>
            </a:r>
          </a:p>
          <a:p>
            <a:pPr marL="0" indent="0">
              <a:buNone/>
            </a:pPr>
            <a:endParaRPr lang="es-AR" b="1"/>
          </a:p>
          <a:p>
            <a:pPr marL="0" indent="0">
              <a:buNone/>
            </a:pPr>
            <a:r>
              <a:rPr lang="es-AR" b="1" dirty="0"/>
              <a:t>Ejercicio 19: </a:t>
            </a:r>
            <a:r>
              <a:rPr lang="es-AR" dirty="0"/>
              <a:t>Pedir un número y transfórmalo a número binario. </a:t>
            </a:r>
          </a:p>
          <a:p>
            <a:pPr marL="0" indent="0">
              <a:buNone/>
            </a:pPr>
            <a:endParaRPr lang="es-AR"/>
          </a:p>
          <a:p>
            <a:pPr marL="0" indent="0">
              <a:buNone/>
            </a:pPr>
            <a:endParaRPr lang="es-AR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193CEF9-1BAF-44A2-8496-EFF6835AEC91}"/>
              </a:ext>
            </a:extLst>
          </p:cNvPr>
          <p:cNvSpPr txBox="1">
            <a:spLocks/>
          </p:cNvSpPr>
          <p:nvPr/>
        </p:nvSpPr>
        <p:spPr>
          <a:xfrm>
            <a:off x="5981699" y="2028826"/>
            <a:ext cx="5647401" cy="472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b="1" dirty="0"/>
              <a:t>Ejercicio 20: </a:t>
            </a:r>
            <a:r>
              <a:rPr lang="es-AR" dirty="0"/>
              <a:t>Crear un programa que pida números positivos al usuario, y vaya calculando la suma de todos ellos (terminará cuando se teclea un número negativo o cero o cuando la suma supere los 1500). </a:t>
            </a:r>
          </a:p>
        </p:txBody>
      </p:sp>
    </p:spTree>
    <p:extLst>
      <p:ext uri="{BB962C8B-B14F-4D97-AF65-F5344CB8AC3E}">
        <p14:creationId xmlns:p14="http://schemas.microsoft.com/office/powerpoint/2010/main" val="1514072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Bienvenida a la materia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0B12B32B-89EC-417A-B8F7-030DAC1BAB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01962"/>
              </p:ext>
            </p:extLst>
          </p:nvPr>
        </p:nvGraphicFramePr>
        <p:xfrm>
          <a:off x="685800" y="2193924"/>
          <a:ext cx="5066930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6930">
                  <a:extLst>
                    <a:ext uri="{9D8B030D-6E8A-4147-A177-3AD203B41FA5}">
                      <a16:colId xmlns:a16="http://schemas.microsoft.com/office/drawing/2014/main" val="1099797602"/>
                    </a:ext>
                  </a:extLst>
                </a:gridCol>
              </a:tblGrid>
              <a:tr h="4348919">
                <a:tc>
                  <a:txBody>
                    <a:bodyPr/>
                    <a:lstStyle/>
                    <a:p>
                      <a:pPr algn="ctr"/>
                      <a:r>
                        <a:rPr lang="es-AR" b="1" i="1" dirty="0"/>
                        <a:t>¿Qué era la programación? </a:t>
                      </a:r>
                    </a:p>
                    <a:p>
                      <a:pPr algn="ctr"/>
                      <a:r>
                        <a:rPr lang="es-AR" b="1" i="1" dirty="0"/>
                        <a:t>¿Qué era un algoritmo? </a:t>
                      </a:r>
                    </a:p>
                    <a:p>
                      <a:endParaRPr lang="es-AR" dirty="0"/>
                    </a:p>
                    <a:p>
                      <a:pPr algn="just"/>
                      <a:r>
                        <a:rPr lang="es-A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 programación hace referencia al efecto de programar, es decir, de</a:t>
                      </a:r>
                      <a:r>
                        <a:rPr lang="es-AR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organizar una secuencia de pasos ordenados a seguir para hacer cierta cosa</a:t>
                      </a:r>
                      <a:r>
                        <a:rPr lang="es-A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Este término puede utilizarse en muchos contextos, por ejemplo: “</a:t>
                      </a:r>
                      <a:r>
                        <a:rPr lang="es-AR" sz="1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Vamos a programar una salida para este fin de semana largo</a:t>
                      </a:r>
                      <a:r>
                        <a:rPr lang="es-A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o “</a:t>
                      </a:r>
                      <a:r>
                        <a:rPr lang="es-AR" sz="1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programación de ese canal de televisión está bien lograda</a:t>
                      </a:r>
                      <a:r>
                        <a:rPr lang="es-A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”.</a:t>
                      </a:r>
                    </a:p>
                    <a:p>
                      <a:pPr algn="just"/>
                      <a:r>
                        <a:rPr lang="es-A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 programas informáticos suelen seguir </a:t>
                      </a:r>
                      <a:r>
                        <a:rPr lang="es-A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algoritmos</a:t>
                      </a:r>
                      <a:r>
                        <a:rPr lang="es-A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que son el conjunto de instrucciones que se encuentran organizadas y relacionadas entre sí de cierta manera y que permiten llegar a la solución de un </a:t>
                      </a:r>
                      <a:r>
                        <a:rPr lang="es-A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problema</a:t>
                      </a:r>
                      <a:r>
                        <a:rPr lang="es-A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y que a su vez contienen módulos más pequeños que le aportan detalles más finos. Todo esto a escala de gran complejidad forma parte de la programación informática que </a:t>
                      </a:r>
                      <a:r>
                        <a:rPr lang="es-AR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permite trabajar al software de los equipos de </a:t>
                      </a:r>
                      <a:r>
                        <a:rPr lang="es-A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computación</a:t>
                      </a:r>
                      <a:r>
                        <a:rPr lang="es-AR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s-A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la cual suele ser llevada a cabo por técnicos o ingenieros en sistemas.</a:t>
                      </a:r>
                      <a:br>
                        <a:rPr lang="es-A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s-A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s-A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455580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C9C43E54-5BDA-4D90-8583-9E305F2D6013}"/>
              </a:ext>
            </a:extLst>
          </p:cNvPr>
          <p:cNvSpPr/>
          <p:nvPr/>
        </p:nvSpPr>
        <p:spPr>
          <a:xfrm>
            <a:off x="6178858" y="2193924"/>
            <a:ext cx="566987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i="1" dirty="0">
                <a:solidFill>
                  <a:srgbClr val="000000"/>
                </a:solidFill>
                <a:latin typeface="Open Sans"/>
              </a:rPr>
              <a:t>¿Cómo se escribe un algoritmo?</a:t>
            </a:r>
          </a:p>
          <a:p>
            <a:pPr algn="ctr"/>
            <a:endParaRPr lang="es-AR" b="1" i="1" dirty="0">
              <a:solidFill>
                <a:srgbClr val="000000"/>
              </a:solidFill>
              <a:latin typeface="Open Sans"/>
            </a:endParaRPr>
          </a:p>
          <a:p>
            <a:r>
              <a:rPr lang="es-AR" sz="1400" dirty="0"/>
              <a:t>El ordenador sólo entiende un lenguaje conocido como código binario o código máquina, consistente en ceros y unos. Es decir, sólo utiliza 0 y 1 para codificar cualquier acción.</a:t>
            </a:r>
            <a:br>
              <a:rPr lang="es-AR" sz="1400" dirty="0"/>
            </a:br>
            <a:r>
              <a:rPr lang="es-AR" sz="1400" dirty="0"/>
              <a:t>Los lenguajes más próximos a la arquitectura hardware se denominan lenguajes de bajo nivel y los que se encuentran más cercanos a los programadores y usuarios se denominan lenguajes de alto nivel.</a:t>
            </a:r>
            <a:r>
              <a:rPr lang="es-AR" sz="1400" b="1" i="1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endParaRPr lang="es-AR" dirty="0">
              <a:solidFill>
                <a:srgbClr val="000000"/>
              </a:solidFill>
              <a:latin typeface="Open Sans"/>
            </a:endParaRPr>
          </a:p>
          <a:p>
            <a:endParaRPr lang="es-AR" dirty="0"/>
          </a:p>
        </p:txBody>
      </p:sp>
      <p:pic>
        <p:nvPicPr>
          <p:cNvPr id="2050" name="Picture 2" descr="3. Tipos de lenguajes de programación - Programación 2 ESO">
            <a:extLst>
              <a:ext uri="{FF2B5EF4-FFF2-40B4-BE49-F238E27FC236}">
                <a16:creationId xmlns:a16="http://schemas.microsoft.com/office/drawing/2014/main" id="{54FFCA9A-5152-4586-AE8D-D528D9D5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71" y="4325743"/>
            <a:ext cx="5066929" cy="227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436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Iteración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8" y="2028828"/>
            <a:ext cx="11171902" cy="15399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AR" b="1"/>
              <a:t>Ejercicio 13: </a:t>
            </a:r>
            <a:r>
              <a:rPr lang="es-AR"/>
              <a:t>Dibujar las siguientes figuras usando únicamente </a:t>
            </a:r>
            <a:r>
              <a:rPr lang="es-AR" err="1"/>
              <a:t>for</a:t>
            </a:r>
            <a:r>
              <a:rPr lang="es-AR"/>
              <a:t> y </a:t>
            </a:r>
            <a:r>
              <a:rPr lang="es-AR" err="1"/>
              <a:t>printf</a:t>
            </a:r>
            <a:endParaRPr lang="es-AR"/>
          </a:p>
          <a:p>
            <a:pPr marL="0" indent="0">
              <a:buNone/>
            </a:pPr>
            <a:endParaRPr lang="es-AR" b="1"/>
          </a:p>
          <a:p>
            <a:pPr marL="0" indent="0">
              <a:buNone/>
            </a:pPr>
            <a:endParaRPr lang="es-AR" b="1"/>
          </a:p>
          <a:p>
            <a:pPr marL="0" indent="0">
              <a:buNone/>
            </a:pPr>
            <a:endParaRPr lang="es-AR"/>
          </a:p>
          <a:p>
            <a:pPr marL="0" indent="0">
              <a:buNone/>
            </a:pPr>
            <a:endParaRPr lang="es-AR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193CEF9-1BAF-44A2-8496-EFF6835AEC91}"/>
              </a:ext>
            </a:extLst>
          </p:cNvPr>
          <p:cNvSpPr txBox="1">
            <a:spLocks/>
          </p:cNvSpPr>
          <p:nvPr/>
        </p:nvSpPr>
        <p:spPr>
          <a:xfrm>
            <a:off x="5981699" y="2028826"/>
            <a:ext cx="5647401" cy="472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D573C1-4B32-42CA-AA38-06BC8D073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1" t="-248" r="476" b="496"/>
          <a:stretch/>
        </p:blipFill>
        <p:spPr>
          <a:xfrm>
            <a:off x="566441" y="2581077"/>
            <a:ext cx="10415276" cy="39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78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Iteración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8" y="2028827"/>
            <a:ext cx="5647401" cy="4562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AR" b="1" dirty="0"/>
              <a:t>Ejercicio 21: </a:t>
            </a:r>
            <a:r>
              <a:rPr lang="es-AR" dirty="0"/>
              <a:t>Pedir que se ingrese por teclado un numero n, conseguir el numero de la posición n de la sucesión de Fibonacci.  Recuerde que {0,1,1,2,3,5,8,13……,n} . Donde cada posición se obtiene al sumar las dos anteriores. </a:t>
            </a:r>
          </a:p>
          <a:p>
            <a:pPr marL="0" indent="0">
              <a:buNone/>
            </a:pPr>
            <a:endParaRPr lang="es-AR" b="1"/>
          </a:p>
          <a:p>
            <a:pPr marL="0" indent="0" algn="just">
              <a:buNone/>
            </a:pPr>
            <a:r>
              <a:rPr lang="es-AR" b="1" dirty="0"/>
              <a:t>Ejercicio 22: </a:t>
            </a:r>
            <a:r>
              <a:rPr lang="es-AR" dirty="0"/>
              <a:t>Calcular el valor medio de los números que tipea el usuario. El usuario deja de tipear números cuando ingresa un 0.</a:t>
            </a:r>
          </a:p>
          <a:p>
            <a:pPr marL="0" indent="0">
              <a:buNone/>
            </a:pPr>
            <a:endParaRPr lang="es-AR" b="1"/>
          </a:p>
          <a:p>
            <a:pPr marL="0" indent="0">
              <a:buNone/>
            </a:pPr>
            <a:endParaRPr lang="es-AR"/>
          </a:p>
          <a:p>
            <a:pPr marL="0" indent="0">
              <a:buNone/>
            </a:pPr>
            <a:endParaRPr lang="es-AR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193CEF9-1BAF-44A2-8496-EFF6835AEC91}"/>
              </a:ext>
            </a:extLst>
          </p:cNvPr>
          <p:cNvSpPr txBox="1">
            <a:spLocks/>
          </p:cNvSpPr>
          <p:nvPr/>
        </p:nvSpPr>
        <p:spPr>
          <a:xfrm>
            <a:off x="5981699" y="2028826"/>
            <a:ext cx="5647401" cy="472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AR" b="1" dirty="0"/>
              <a:t>Ejercicio 23: </a:t>
            </a:r>
            <a:r>
              <a:rPr lang="es-AR" dirty="0"/>
              <a:t>Un usuario debe tipear 20 números enteros. Calcular la suma de los números pares, el producto de los impares. Calcular la media de los números mayores a 5. Y el promedio de los números mayores a 20. </a:t>
            </a:r>
          </a:p>
        </p:txBody>
      </p:sp>
    </p:spTree>
    <p:extLst>
      <p:ext uri="{BB962C8B-B14F-4D97-AF65-F5344CB8AC3E}">
        <p14:creationId xmlns:p14="http://schemas.microsoft.com/office/powerpoint/2010/main" val="1596298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362F1-C50A-8E50-66E4-45005F17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F2D2F-01E0-4D81-9AE7-FE5631FE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Al terminar este segmento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1C30B6-8A9D-F762-EE81-06451E50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8" y="2028827"/>
            <a:ext cx="11171902" cy="4562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AR" b="1" dirty="0"/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666DDED-C917-6DCF-B408-AD1C58BA2438}"/>
              </a:ext>
            </a:extLst>
          </p:cNvPr>
          <p:cNvSpPr txBox="1">
            <a:spLocks/>
          </p:cNvSpPr>
          <p:nvPr/>
        </p:nvSpPr>
        <p:spPr>
          <a:xfrm>
            <a:off x="5981699" y="2028826"/>
            <a:ext cx="5647401" cy="472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D9AC02-32C0-E18A-03B7-B6B530F712A7}"/>
              </a:ext>
            </a:extLst>
          </p:cNvPr>
          <p:cNvSpPr txBox="1"/>
          <p:nvPr/>
        </p:nvSpPr>
        <p:spPr>
          <a:xfrm>
            <a:off x="852487" y="2924860"/>
            <a:ext cx="110052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Ver los videos 1,2,3 y 4 de :</a:t>
            </a:r>
          </a:p>
          <a:p>
            <a:endParaRPr lang="es-AR" dirty="0"/>
          </a:p>
          <a:p>
            <a:r>
              <a:rPr lang="es-AR" dirty="0">
                <a:hlinkClick r:id="rId2"/>
              </a:rPr>
              <a:t>https://www.youtube.com/watch?v=2ycjx-trVrs&amp;list=PLbwWly6AYXqeyEJp-949y3MEPaMDpL2Nd&amp;index=28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86992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Cuestiones básicas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534E64-E7E8-9F65-A008-E6AE0E685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3"/>
          <a:stretch>
            <a:fillRect/>
          </a:stretch>
        </p:blipFill>
        <p:spPr>
          <a:xfrm>
            <a:off x="372110" y="1901867"/>
            <a:ext cx="4973613" cy="44350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D66EA6C-7FFB-5629-A37E-90CB0CC6E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04" y="1782282"/>
            <a:ext cx="5402459" cy="46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23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F483-A436-DBE0-1320-90614B41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9B5C0-8BF5-124F-A0C7-D0CA54F2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Cuestiones básicas</a:t>
            </a:r>
          </a:p>
        </p:txBody>
      </p:sp>
      <p:pic>
        <p:nvPicPr>
          <p:cNvPr id="1026" name="Picture 2" descr="Tipos de lenguaje de programación | EDteam">
            <a:extLst>
              <a:ext uri="{FF2B5EF4-FFF2-40B4-BE49-F238E27FC236}">
                <a16:creationId xmlns:a16="http://schemas.microsoft.com/office/drawing/2014/main" id="{9D39E48B-00BA-F3D3-D303-578A0202C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4" b="11146"/>
          <a:stretch/>
        </p:blipFill>
        <p:spPr bwMode="auto">
          <a:xfrm>
            <a:off x="276565" y="1765582"/>
            <a:ext cx="5059054" cy="459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o Instalar una Librería Compilada en Codeblocks con MinGW?)">
            <a:extLst>
              <a:ext uri="{FF2B5EF4-FFF2-40B4-BE49-F238E27FC236}">
                <a16:creationId xmlns:a16="http://schemas.microsoft.com/office/drawing/2014/main" id="{A818E1C8-F8AE-5E38-D3D1-4987A5995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088" y="2282527"/>
            <a:ext cx="2512432" cy="108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109FE0-9991-A7D3-AA15-42D8A66A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744" y="2348547"/>
            <a:ext cx="1801942" cy="9826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24E1B8-5EFE-65EF-576A-E6B5B18D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507" y="4681369"/>
            <a:ext cx="3671570" cy="1866900"/>
          </a:xfrm>
          <a:prstGeom prst="rect">
            <a:avLst/>
          </a:prstGeom>
        </p:spPr>
      </p:pic>
      <p:sp>
        <p:nvSpPr>
          <p:cNvPr id="9" name="Signo más 8">
            <a:extLst>
              <a:ext uri="{FF2B5EF4-FFF2-40B4-BE49-F238E27FC236}">
                <a16:creationId xmlns:a16="http://schemas.microsoft.com/office/drawing/2014/main" id="{351A59EF-E2F7-0149-68EB-61E00974A9A1}"/>
              </a:ext>
            </a:extLst>
          </p:cNvPr>
          <p:cNvSpPr/>
          <p:nvPr/>
        </p:nvSpPr>
        <p:spPr>
          <a:xfrm>
            <a:off x="7996237" y="2288622"/>
            <a:ext cx="1257300" cy="110250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Es igual a 9">
            <a:extLst>
              <a:ext uri="{FF2B5EF4-FFF2-40B4-BE49-F238E27FC236}">
                <a16:creationId xmlns:a16="http://schemas.microsoft.com/office/drawing/2014/main" id="{396F60E9-2B8B-1CAF-9166-3C83832DA592}"/>
              </a:ext>
            </a:extLst>
          </p:cNvPr>
          <p:cNvSpPr/>
          <p:nvPr/>
        </p:nvSpPr>
        <p:spPr>
          <a:xfrm>
            <a:off x="8022273" y="3792637"/>
            <a:ext cx="1376039" cy="6636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80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Cuestiones básicas</a:t>
            </a:r>
            <a:endParaRPr lang="es-A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CCCA2F9-5E1E-A735-BB82-3B71F34A1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4" y="2411060"/>
            <a:ext cx="6850464" cy="26980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5AF023C-16D0-EF2A-BFB3-838BC8099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>
            <a:fillRect/>
          </a:stretch>
        </p:blipFill>
        <p:spPr>
          <a:xfrm>
            <a:off x="7012235" y="2411060"/>
            <a:ext cx="4632771" cy="40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5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Primeros pasos - </a:t>
            </a:r>
            <a:r>
              <a:rPr lang="es-AR" dirty="0" err="1"/>
              <a:t>printf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11059357" cy="4024125"/>
          </a:xfrm>
        </p:spPr>
        <p:txBody>
          <a:bodyPr>
            <a:normAutofit fontScale="77500" lnSpcReduction="20000"/>
          </a:bodyPr>
          <a:lstStyle/>
          <a:p>
            <a:r>
              <a:rPr lang="es-AR" u="sng" dirty="0"/>
              <a:t>#include &lt;</a:t>
            </a:r>
            <a:r>
              <a:rPr lang="es-AR" u="sng" dirty="0" err="1"/>
              <a:t>stdio.h</a:t>
            </a:r>
            <a:r>
              <a:rPr lang="es-AR" u="sng" dirty="0"/>
              <a:t>&gt;</a:t>
            </a:r>
          </a:p>
          <a:p>
            <a:r>
              <a:rPr lang="es-AR" u="sng" dirty="0"/>
              <a:t>#include &lt;</a:t>
            </a:r>
            <a:r>
              <a:rPr lang="es-AR" u="sng" dirty="0" err="1"/>
              <a:t>stdlib.h</a:t>
            </a:r>
            <a:r>
              <a:rPr lang="es-AR" u="sng" dirty="0"/>
              <a:t>&gt;</a:t>
            </a:r>
          </a:p>
          <a:p>
            <a:endParaRPr lang="es-AR" u="sng" dirty="0"/>
          </a:p>
          <a:p>
            <a:r>
              <a:rPr lang="es-AR" u="sng" dirty="0" err="1"/>
              <a:t>int</a:t>
            </a:r>
            <a:r>
              <a:rPr lang="es-AR" u="sng" dirty="0"/>
              <a:t> </a:t>
            </a:r>
            <a:r>
              <a:rPr lang="es-AR" u="sng" dirty="0" err="1"/>
              <a:t>main</a:t>
            </a:r>
            <a:r>
              <a:rPr lang="es-AR" u="sng" dirty="0"/>
              <a:t>()</a:t>
            </a:r>
          </a:p>
          <a:p>
            <a:r>
              <a:rPr lang="es-AR" u="sng" dirty="0"/>
              <a:t>{</a:t>
            </a:r>
          </a:p>
          <a:p>
            <a:r>
              <a:rPr lang="es-AR" u="sng" dirty="0"/>
              <a:t>    </a:t>
            </a:r>
            <a:r>
              <a:rPr lang="es-AR" u="sng" dirty="0" err="1"/>
              <a:t>printf</a:t>
            </a:r>
            <a:r>
              <a:rPr lang="es-AR" u="sng" dirty="0"/>
              <a:t>("Bienvenidos a </a:t>
            </a:r>
            <a:r>
              <a:rPr lang="es-AR" u="sng" dirty="0" err="1"/>
              <a:t>programacion</a:t>
            </a:r>
            <a:r>
              <a:rPr lang="es-AR" u="sng" dirty="0"/>
              <a:t> de Computadoras</a:t>
            </a:r>
            <a:r>
              <a:rPr lang="es-AR" u="sng" dirty="0">
                <a:solidFill>
                  <a:srgbClr val="FF0000"/>
                </a:solidFill>
              </a:rPr>
              <a:t>\n</a:t>
            </a:r>
            <a:r>
              <a:rPr lang="es-AR" u="sng" dirty="0"/>
              <a:t>");</a:t>
            </a:r>
          </a:p>
          <a:p>
            <a:r>
              <a:rPr lang="es-AR" u="sng" dirty="0"/>
              <a:t>    </a:t>
            </a:r>
            <a:r>
              <a:rPr lang="es-AR" u="sng" dirty="0" err="1"/>
              <a:t>printf</a:t>
            </a:r>
            <a:r>
              <a:rPr lang="es-AR" u="sng" dirty="0"/>
              <a:t>("Utilizando lenguaje C"); //</a:t>
            </a:r>
            <a:r>
              <a:rPr lang="es-AR" u="sng" dirty="0" err="1"/>
              <a:t>nico</a:t>
            </a:r>
            <a:r>
              <a:rPr lang="es-AR" u="sng" dirty="0"/>
              <a:t> </a:t>
            </a:r>
          </a:p>
          <a:p>
            <a:r>
              <a:rPr lang="es-AR" u="sng" dirty="0">
                <a:solidFill>
                  <a:srgbClr val="FF0000"/>
                </a:solidFill>
              </a:rPr>
              <a:t> //El \n nos permite dejar tantos renglones como se nos antoje</a:t>
            </a:r>
          </a:p>
          <a:p>
            <a:r>
              <a:rPr lang="es-AR" u="sng" dirty="0">
                <a:solidFill>
                  <a:srgbClr val="FF0000"/>
                </a:solidFill>
              </a:rPr>
              <a:t>//el “//” nos sirve para escribir comentarios que nos ayudan a leer el código</a:t>
            </a:r>
          </a:p>
          <a:p>
            <a:r>
              <a:rPr lang="es-AR" u="sng" dirty="0">
                <a:solidFill>
                  <a:srgbClr val="FF0000"/>
                </a:solidFill>
              </a:rPr>
              <a:t>/*/El *   /   nos sirve para comenzar comentarios</a:t>
            </a:r>
          </a:p>
          <a:p>
            <a:r>
              <a:rPr lang="es-AR" u="sng" dirty="0">
                <a:solidFill>
                  <a:srgbClr val="FF0000"/>
                </a:solidFill>
              </a:rPr>
              <a:t>en varios renglones, hasta tener el </a:t>
            </a:r>
            <a:r>
              <a:rPr lang="es-AR" u="sng" dirty="0" err="1">
                <a:solidFill>
                  <a:srgbClr val="FF0000"/>
                </a:solidFill>
              </a:rPr>
              <a:t>simbolo</a:t>
            </a:r>
            <a:r>
              <a:rPr lang="es-AR" u="sng" dirty="0">
                <a:solidFill>
                  <a:srgbClr val="FF0000"/>
                </a:solidFill>
              </a:rPr>
              <a:t> -----&gt; */</a:t>
            </a:r>
          </a:p>
          <a:p>
            <a:r>
              <a:rPr lang="es-AR" u="sng" dirty="0" err="1"/>
              <a:t>return</a:t>
            </a:r>
            <a:r>
              <a:rPr lang="es-AR" u="sng" dirty="0"/>
              <a:t> 0; //</a:t>
            </a:r>
            <a:r>
              <a:rPr lang="es-AR" u="sng" dirty="0" err="1"/>
              <a:t>return</a:t>
            </a:r>
            <a:r>
              <a:rPr lang="es-AR" u="sng" dirty="0"/>
              <a:t> 0 lo  usaremos para indicar que termina el programa</a:t>
            </a:r>
          </a:p>
          <a:p>
            <a:r>
              <a:rPr lang="es-AR" u="sn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6524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B5CC9-446C-40EC-BDFE-F373751E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Primeros pasos - </a:t>
            </a:r>
            <a:r>
              <a:rPr lang="es-AR" dirty="0" err="1"/>
              <a:t>printf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A24AE8-D4DB-4CBC-B055-9027C40A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11059357" cy="4024125"/>
          </a:xfrm>
        </p:spPr>
        <p:txBody>
          <a:bodyPr>
            <a:normAutofit fontScale="92500" lnSpcReduction="20000"/>
          </a:bodyPr>
          <a:lstStyle/>
          <a:p>
            <a:r>
              <a:rPr lang="es-AR" dirty="0"/>
              <a:t>#</a:t>
            </a:r>
            <a:r>
              <a:rPr lang="es-AR" dirty="0" err="1"/>
              <a:t>include</a:t>
            </a:r>
            <a:r>
              <a:rPr lang="es-AR" dirty="0"/>
              <a:t> &lt;</a:t>
            </a:r>
            <a:r>
              <a:rPr lang="es-AR" dirty="0" err="1"/>
              <a:t>stdio.h</a:t>
            </a:r>
            <a:r>
              <a:rPr lang="es-AR" dirty="0"/>
              <a:t>&gt;</a:t>
            </a:r>
          </a:p>
          <a:p>
            <a:r>
              <a:rPr lang="es-AR" dirty="0"/>
              <a:t>#</a:t>
            </a:r>
            <a:r>
              <a:rPr lang="es-AR" dirty="0" err="1"/>
              <a:t>include</a:t>
            </a:r>
            <a:r>
              <a:rPr lang="es-AR" dirty="0"/>
              <a:t> &lt;</a:t>
            </a:r>
            <a:r>
              <a:rPr lang="es-AR" dirty="0" err="1"/>
              <a:t>stdlib.h</a:t>
            </a:r>
            <a:r>
              <a:rPr lang="es-AR" dirty="0"/>
              <a:t>&gt;</a:t>
            </a:r>
          </a:p>
          <a:p>
            <a:r>
              <a:rPr lang="es-AR" dirty="0"/>
              <a:t>//Programa que nos pregunta la edad</a:t>
            </a:r>
          </a:p>
          <a:p>
            <a:r>
              <a:rPr lang="es-AR" dirty="0" err="1"/>
              <a:t>int</a:t>
            </a:r>
            <a:r>
              <a:rPr lang="es-AR" dirty="0"/>
              <a:t> </a:t>
            </a:r>
            <a:r>
              <a:rPr lang="es-AR" dirty="0" err="1"/>
              <a:t>main</a:t>
            </a:r>
            <a:r>
              <a:rPr lang="es-AR" dirty="0"/>
              <a:t>()</a:t>
            </a:r>
          </a:p>
          <a:p>
            <a:r>
              <a:rPr lang="es-AR" dirty="0"/>
              <a:t>{</a:t>
            </a:r>
          </a:p>
          <a:p>
            <a:r>
              <a:rPr lang="es-AR" dirty="0"/>
              <a:t>    </a:t>
            </a:r>
            <a:r>
              <a:rPr lang="es-AR" dirty="0" err="1"/>
              <a:t>printf</a:t>
            </a:r>
            <a:r>
              <a:rPr lang="es-AR" dirty="0"/>
              <a:t>(“Ingrese su edad por favor: ");</a:t>
            </a:r>
          </a:p>
          <a:p>
            <a:r>
              <a:rPr lang="es-AR" dirty="0"/>
              <a:t>    //El </a:t>
            </a:r>
            <a:r>
              <a:rPr lang="es-AR" dirty="0" err="1"/>
              <a:t>printf</a:t>
            </a:r>
            <a:r>
              <a:rPr lang="es-AR" dirty="0"/>
              <a:t> muchas veces lo usaremos para darle ordenes al operador</a:t>
            </a:r>
          </a:p>
          <a:p>
            <a:r>
              <a:rPr lang="es-AR" dirty="0"/>
              <a:t>   // de la pc, para que ingrese por teclado.</a:t>
            </a:r>
          </a:p>
          <a:p>
            <a:endParaRPr lang="es-AR" dirty="0"/>
          </a:p>
          <a:p>
            <a:r>
              <a:rPr lang="es-AR" dirty="0"/>
              <a:t>    </a:t>
            </a:r>
            <a:r>
              <a:rPr lang="es-AR" dirty="0" err="1"/>
              <a:t>return</a:t>
            </a:r>
            <a:r>
              <a:rPr lang="es-AR" dirty="0"/>
              <a:t> 0;</a:t>
            </a:r>
          </a:p>
          <a:p>
            <a:r>
              <a:rPr lang="es-A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0525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730B3-E367-4BC2-AC5A-D9F991F4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UI: Tipos de datos en C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5D06DAA-879E-4E24-AC16-C1FB8BE8EE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9297" t="36738" r="30638" b="42468"/>
          <a:stretch/>
        </p:blipFill>
        <p:spPr>
          <a:xfrm>
            <a:off x="809625" y="1766656"/>
            <a:ext cx="10134600" cy="2405849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A5E8A2-CBD6-49C5-B0B0-8E298DE60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6544" y="4243525"/>
            <a:ext cx="8929456" cy="20989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AR" dirty="0" err="1"/>
              <a:t>Int</a:t>
            </a:r>
            <a:r>
              <a:rPr lang="es-AR" dirty="0"/>
              <a:t> </a:t>
            </a:r>
            <a:r>
              <a:rPr lang="es-AR" dirty="0" err="1"/>
              <a:t>main</a:t>
            </a:r>
            <a:r>
              <a:rPr lang="es-AR" dirty="0"/>
              <a:t>(){</a:t>
            </a:r>
          </a:p>
          <a:p>
            <a:pPr marL="0" indent="0">
              <a:buNone/>
            </a:pPr>
            <a:r>
              <a:rPr lang="es-AR" dirty="0"/>
              <a:t>//Declaro las variables</a:t>
            </a:r>
          </a:p>
          <a:p>
            <a:pPr marL="0" indent="0">
              <a:buNone/>
            </a:pPr>
            <a:r>
              <a:rPr lang="es-AR" dirty="0" err="1">
                <a:solidFill>
                  <a:srgbClr val="FF0000"/>
                </a:solidFill>
              </a:rPr>
              <a:t>int</a:t>
            </a:r>
            <a:r>
              <a:rPr lang="es-AR" dirty="0">
                <a:solidFill>
                  <a:srgbClr val="FF0000"/>
                </a:solidFill>
              </a:rPr>
              <a:t> a; </a:t>
            </a:r>
            <a:r>
              <a:rPr lang="es-AR" dirty="0" err="1">
                <a:solidFill>
                  <a:srgbClr val="FF0000"/>
                </a:solidFill>
              </a:rPr>
              <a:t>float</a:t>
            </a:r>
            <a:r>
              <a:rPr lang="es-AR" dirty="0">
                <a:solidFill>
                  <a:srgbClr val="FF0000"/>
                </a:solidFill>
              </a:rPr>
              <a:t> b;</a:t>
            </a:r>
            <a:br>
              <a:rPr lang="es-AR" dirty="0">
                <a:solidFill>
                  <a:srgbClr val="FF0000"/>
                </a:solidFill>
              </a:rPr>
            </a:br>
            <a:r>
              <a:rPr lang="es-AR" dirty="0" err="1">
                <a:solidFill>
                  <a:srgbClr val="FF0000"/>
                </a:solidFill>
              </a:rPr>
              <a:t>double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d,e,f</a:t>
            </a:r>
            <a:r>
              <a:rPr lang="es-AR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s-AR" dirty="0" err="1">
                <a:solidFill>
                  <a:srgbClr val="FF0000"/>
                </a:solidFill>
              </a:rPr>
              <a:t>char</a:t>
            </a:r>
            <a:r>
              <a:rPr lang="es-AR" dirty="0">
                <a:solidFill>
                  <a:srgbClr val="FF0000"/>
                </a:solidFill>
              </a:rPr>
              <a:t> g;</a:t>
            </a:r>
          </a:p>
          <a:p>
            <a:endParaRPr lang="es-AR" dirty="0"/>
          </a:p>
          <a:p>
            <a:pPr marL="0" indent="0">
              <a:buNone/>
            </a:pPr>
            <a:r>
              <a:rPr lang="es-AR" dirty="0" err="1"/>
              <a:t>return</a:t>
            </a:r>
            <a:r>
              <a:rPr lang="es-AR" dirty="0"/>
              <a:t> 0;}</a:t>
            </a:r>
          </a:p>
        </p:txBody>
      </p:sp>
    </p:spTree>
    <p:extLst>
      <p:ext uri="{BB962C8B-B14F-4D97-AF65-F5344CB8AC3E}">
        <p14:creationId xmlns:p14="http://schemas.microsoft.com/office/powerpoint/2010/main" val="575228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730B3-E367-4BC2-AC5A-D9F991F4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7650" y="764373"/>
            <a:ext cx="11753850" cy="1293028"/>
          </a:xfrm>
        </p:spPr>
        <p:txBody>
          <a:bodyPr/>
          <a:lstStyle/>
          <a:p>
            <a:r>
              <a:rPr lang="es-AR" dirty="0" err="1"/>
              <a:t>EntrAda</a:t>
            </a:r>
            <a:r>
              <a:rPr lang="es-AR" dirty="0"/>
              <a:t> de datos y variables en C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A5E8A2-CBD6-49C5-B0B0-8E298DE60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6102" y="1667831"/>
            <a:ext cx="6030897" cy="4940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000" dirty="0">
                <a:solidFill>
                  <a:srgbClr val="FF0000"/>
                </a:solidFill>
              </a:rPr>
              <a:t>#</a:t>
            </a:r>
            <a:r>
              <a:rPr lang="es-AR" sz="2000" dirty="0" err="1">
                <a:solidFill>
                  <a:srgbClr val="FF0000"/>
                </a:solidFill>
              </a:rPr>
              <a:t>include</a:t>
            </a:r>
            <a:r>
              <a:rPr lang="es-AR" sz="2000" dirty="0">
                <a:solidFill>
                  <a:srgbClr val="FF0000"/>
                </a:solidFill>
              </a:rPr>
              <a:t> &lt;</a:t>
            </a:r>
            <a:r>
              <a:rPr lang="es-AR" sz="2000" dirty="0" err="1">
                <a:solidFill>
                  <a:srgbClr val="FF0000"/>
                </a:solidFill>
              </a:rPr>
              <a:t>stdio.h</a:t>
            </a:r>
            <a:r>
              <a:rPr lang="es-AR" sz="2000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s-AR" sz="2000" dirty="0">
                <a:solidFill>
                  <a:srgbClr val="FF0000"/>
                </a:solidFill>
              </a:rPr>
              <a:t>#</a:t>
            </a:r>
            <a:r>
              <a:rPr lang="es-AR" sz="2000" dirty="0" err="1">
                <a:solidFill>
                  <a:srgbClr val="FF0000"/>
                </a:solidFill>
              </a:rPr>
              <a:t>include</a:t>
            </a:r>
            <a:r>
              <a:rPr lang="es-AR" sz="2000" dirty="0">
                <a:solidFill>
                  <a:srgbClr val="FF0000"/>
                </a:solidFill>
              </a:rPr>
              <a:t> &lt;</a:t>
            </a:r>
            <a:r>
              <a:rPr lang="es-AR" sz="2000" dirty="0" err="1">
                <a:solidFill>
                  <a:srgbClr val="FF0000"/>
                </a:solidFill>
              </a:rPr>
              <a:t>stdlib.h</a:t>
            </a:r>
            <a:r>
              <a:rPr lang="es-AR" sz="2000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s-AR" sz="2000" dirty="0" err="1">
                <a:solidFill>
                  <a:srgbClr val="FF0000"/>
                </a:solidFill>
              </a:rPr>
              <a:t>int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main</a:t>
            </a:r>
            <a:r>
              <a:rPr lang="es-AR" sz="2000" dirty="0">
                <a:solidFill>
                  <a:srgbClr val="FF0000"/>
                </a:solidFill>
              </a:rPr>
              <a:t>(){ //inicio del algoritmo</a:t>
            </a:r>
          </a:p>
          <a:p>
            <a:pPr marL="0" indent="0">
              <a:buNone/>
            </a:pPr>
            <a:r>
              <a:rPr lang="es-AR" sz="2000" dirty="0" err="1">
                <a:solidFill>
                  <a:srgbClr val="00B050"/>
                </a:solidFill>
              </a:rPr>
              <a:t>int</a:t>
            </a:r>
            <a:r>
              <a:rPr lang="es-AR" sz="2000" dirty="0">
                <a:solidFill>
                  <a:srgbClr val="00B050"/>
                </a:solidFill>
              </a:rPr>
              <a:t> edad1, edad2;</a:t>
            </a:r>
          </a:p>
          <a:p>
            <a:pPr marL="0" indent="0">
              <a:buNone/>
            </a:pPr>
            <a:r>
              <a:rPr lang="es-AR" sz="2000" dirty="0" err="1">
                <a:solidFill>
                  <a:srgbClr val="00B050"/>
                </a:solidFill>
              </a:rPr>
              <a:t>float</a:t>
            </a:r>
            <a:r>
              <a:rPr lang="es-AR" sz="2000" dirty="0">
                <a:solidFill>
                  <a:srgbClr val="00B050"/>
                </a:solidFill>
              </a:rPr>
              <a:t> </a:t>
            </a:r>
            <a:r>
              <a:rPr lang="es-AR" sz="2000" dirty="0" err="1">
                <a:solidFill>
                  <a:srgbClr val="00B050"/>
                </a:solidFill>
              </a:rPr>
              <a:t>promEdad</a:t>
            </a:r>
            <a:r>
              <a:rPr lang="es-AR" sz="2000" dirty="0">
                <a:solidFill>
                  <a:srgbClr val="00B050"/>
                </a:solidFill>
              </a:rPr>
              <a:t>;</a:t>
            </a:r>
          </a:p>
          <a:p>
            <a:pPr marL="0" indent="0">
              <a:buNone/>
            </a:pPr>
            <a:r>
              <a:rPr lang="es-AR" sz="2000" dirty="0" err="1"/>
              <a:t>printf</a:t>
            </a:r>
            <a:r>
              <a:rPr lang="es-AR" sz="2000" dirty="0"/>
              <a:t> (“Ingrese la edad nro1 \n”);</a:t>
            </a:r>
          </a:p>
          <a:p>
            <a:pPr marL="0" indent="0">
              <a:buNone/>
            </a:pPr>
            <a:r>
              <a:rPr lang="es-AR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scanf</a:t>
            </a:r>
            <a:r>
              <a:rPr lang="es-AR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(“%d”, &amp;edad1);</a:t>
            </a:r>
          </a:p>
          <a:p>
            <a:pPr marL="0" indent="0">
              <a:buNone/>
            </a:pPr>
            <a:r>
              <a:rPr lang="es-AR" sz="2000" dirty="0" err="1"/>
              <a:t>printf</a:t>
            </a:r>
            <a:r>
              <a:rPr lang="es-AR" sz="2000" dirty="0"/>
              <a:t> (“Ingrese la edad nro2 \n”);</a:t>
            </a:r>
          </a:p>
          <a:p>
            <a:pPr marL="0" indent="0">
              <a:buNone/>
            </a:pPr>
            <a:r>
              <a:rPr lang="es-AR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scanf</a:t>
            </a:r>
            <a:r>
              <a:rPr lang="es-AR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(“%d”, &amp;edad2);</a:t>
            </a:r>
          </a:p>
          <a:p>
            <a:pPr marL="0" indent="0">
              <a:buNone/>
            </a:pPr>
            <a:r>
              <a:rPr lang="es-AR" sz="2000" dirty="0" err="1">
                <a:solidFill>
                  <a:schemeClr val="accent6"/>
                </a:solidFill>
              </a:rPr>
              <a:t>promEdad</a:t>
            </a:r>
            <a:r>
              <a:rPr lang="es-AR" sz="2000" dirty="0">
                <a:solidFill>
                  <a:schemeClr val="accent6"/>
                </a:solidFill>
              </a:rPr>
              <a:t> = (edad1+ edad2)/2;</a:t>
            </a:r>
          </a:p>
          <a:p>
            <a:pPr marL="0" indent="0">
              <a:buNone/>
            </a:pPr>
            <a:r>
              <a:rPr lang="es-AR" sz="2000" dirty="0" err="1"/>
              <a:t>printf</a:t>
            </a:r>
            <a:r>
              <a:rPr lang="es-AR" sz="2000" dirty="0"/>
              <a:t>(“El promedio es: %f”, </a:t>
            </a:r>
            <a:r>
              <a:rPr lang="es-AR" sz="2000" dirty="0" err="1"/>
              <a:t>promEdad</a:t>
            </a:r>
            <a:r>
              <a:rPr lang="es-AR" sz="2000" dirty="0"/>
              <a:t>);</a:t>
            </a:r>
          </a:p>
          <a:p>
            <a:pPr marL="0" indent="0">
              <a:buNone/>
            </a:pPr>
            <a:r>
              <a:rPr lang="es-AR" sz="2000" dirty="0" err="1">
                <a:solidFill>
                  <a:srgbClr val="FF0000"/>
                </a:solidFill>
              </a:rPr>
              <a:t>return</a:t>
            </a:r>
            <a:r>
              <a:rPr lang="es-AR" sz="2000" dirty="0">
                <a:solidFill>
                  <a:srgbClr val="FF0000"/>
                </a:solidFill>
              </a:rPr>
              <a:t> 0; //fin algoritmo</a:t>
            </a:r>
          </a:p>
          <a:p>
            <a:pPr marL="0" indent="0">
              <a:buNone/>
            </a:pPr>
            <a:endParaRPr lang="es-AR" sz="2400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47478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561</TotalTime>
  <Words>1926</Words>
  <Application>Microsoft Office PowerPoint</Application>
  <PresentationFormat>Panorámica</PresentationFormat>
  <Paragraphs>243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Century Gothic</vt:lpstr>
      <vt:lpstr>Open Sans</vt:lpstr>
      <vt:lpstr>Times New Roman</vt:lpstr>
      <vt:lpstr>Estela de condensación</vt:lpstr>
      <vt:lpstr>Programación  Avanzada</vt:lpstr>
      <vt:lpstr>Bienvenida a la materia</vt:lpstr>
      <vt:lpstr>Cuestiones básicas</vt:lpstr>
      <vt:lpstr>Cuestiones básicas</vt:lpstr>
      <vt:lpstr>Cuestiones básicas</vt:lpstr>
      <vt:lpstr>Primeros pasos - printf</vt:lpstr>
      <vt:lpstr>Primeros pasos - printf</vt:lpstr>
      <vt:lpstr>UI: Tipos de datos en C</vt:lpstr>
      <vt:lpstr>EntrAda de datos y variables en C </vt:lpstr>
      <vt:lpstr>Entrada por teclado en c</vt:lpstr>
      <vt:lpstr>Primer ejemplo</vt:lpstr>
      <vt:lpstr>Hasta aquí deberían poder hacer: </vt:lpstr>
      <vt:lpstr>Condiciones – decisiones </vt:lpstr>
      <vt:lpstr>U2:Condiciones – decisiones </vt:lpstr>
      <vt:lpstr>Condiciones – decisiones </vt:lpstr>
      <vt:lpstr>Iteración - FOR</vt:lpstr>
      <vt:lpstr>Iteración - FOR</vt:lpstr>
      <vt:lpstr>Iteración - WHILE</vt:lpstr>
      <vt:lpstr>Iteración - WHILE</vt:lpstr>
      <vt:lpstr>Iteración </vt:lpstr>
      <vt:lpstr>Iteración </vt:lpstr>
      <vt:lpstr>Al terminar este segmento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de computadoras</dc:title>
  <dc:creator>Nicolas Perez</dc:creator>
  <cp:lastModifiedBy>PEREZ NICOLAS IGNACIO</cp:lastModifiedBy>
  <cp:revision>88</cp:revision>
  <dcterms:created xsi:type="dcterms:W3CDTF">2019-02-17T22:54:54Z</dcterms:created>
  <dcterms:modified xsi:type="dcterms:W3CDTF">2025-08-01T21:22:31Z</dcterms:modified>
</cp:coreProperties>
</file>